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72" r:id="rId4"/>
    <p:sldId id="273" r:id="rId5"/>
    <p:sldId id="262" r:id="rId6"/>
    <p:sldId id="263" r:id="rId7"/>
    <p:sldId id="275" r:id="rId8"/>
    <p:sldId id="265" r:id="rId9"/>
    <p:sldId id="266" r:id="rId10"/>
    <p:sldId id="276" r:id="rId11"/>
    <p:sldId id="268" r:id="rId12"/>
    <p:sldId id="269" r:id="rId13"/>
    <p:sldId id="270" r:id="rId14"/>
    <p:sldId id="274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1DE"/>
    <a:srgbClr val="000000"/>
    <a:srgbClr val="00C864"/>
    <a:srgbClr val="F5F2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7" autoAdjust="0"/>
    <p:restoredTop sz="93907" autoAdjust="0"/>
  </p:normalViewPr>
  <p:slideViewPr>
    <p:cSldViewPr>
      <p:cViewPr varScale="1">
        <p:scale>
          <a:sx n="86" d="100"/>
          <a:sy n="86" d="100"/>
        </p:scale>
        <p:origin x="-98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1EE68-B685-4B2D-A757-FDC351496CCC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2D9D2-6F7C-427C-A5CA-9DB373BC13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2D9D2-6F7C-427C-A5CA-9DB373BC13E0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D458-9FD7-4B2A-B1D5-9C380DB3082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079D-2C3E-40DD-9124-465C718CB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D458-9FD7-4B2A-B1D5-9C380DB3082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079D-2C3E-40DD-9124-465C718CB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D458-9FD7-4B2A-B1D5-9C380DB3082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079D-2C3E-40DD-9124-465C718CB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ручной ввод 6"/>
          <p:cNvSpPr/>
          <p:nvPr userDrawn="1"/>
        </p:nvSpPr>
        <p:spPr>
          <a:xfrm rot="10800000">
            <a:off x="359532" y="195486"/>
            <a:ext cx="8496944" cy="504056"/>
          </a:xfrm>
          <a:prstGeom prst="flowChartManualInp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4870884" cy="385552"/>
          </a:xfrm>
        </p:spPr>
        <p:txBody>
          <a:bodyPr/>
          <a:lstStyle>
            <a:lvl1pPr>
              <a:defRPr sz="2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D458-9FD7-4B2A-B1D5-9C380DB3082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079D-2C3E-40DD-9124-465C718CB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D458-9FD7-4B2A-B1D5-9C380DB3082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079D-2C3E-40DD-9124-465C718CB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D458-9FD7-4B2A-B1D5-9C380DB3082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079D-2C3E-40DD-9124-465C718CB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D458-9FD7-4B2A-B1D5-9C380DB3082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079D-2C3E-40DD-9124-465C718CB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D458-9FD7-4B2A-B1D5-9C380DB3082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079D-2C3E-40DD-9124-465C718CB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D458-9FD7-4B2A-B1D5-9C380DB3082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079D-2C3E-40DD-9124-465C718CB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D458-9FD7-4B2A-B1D5-9C380DB3082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079D-2C3E-40DD-9124-465C718CB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D458-9FD7-4B2A-B1D5-9C380DB3082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079D-2C3E-40DD-9124-465C718CB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 rot="5400000">
            <a:off x="2000250" y="-2000250"/>
            <a:ext cx="5143500" cy="9144000"/>
          </a:xfrm>
          <a:prstGeom prst="rect">
            <a:avLst/>
          </a:prstGeom>
          <a:solidFill>
            <a:srgbClr val="F4F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4870884" cy="4935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71550"/>
            <a:ext cx="8229600" cy="3823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D458-9FD7-4B2A-B1D5-9C380DB3082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5079D-2C3E-40DD-9124-465C718CB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ручной ввод 3"/>
          <p:cNvSpPr/>
          <p:nvPr/>
        </p:nvSpPr>
        <p:spPr>
          <a:xfrm>
            <a:off x="0" y="1239602"/>
            <a:ext cx="9144000" cy="3903898"/>
          </a:xfrm>
          <a:prstGeom prst="flowChartManualInp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463738"/>
            <a:ext cx="7236804" cy="1102519"/>
          </a:xfrm>
        </p:spPr>
        <p:txBody>
          <a:bodyPr/>
          <a:lstStyle/>
          <a:p>
            <a:r>
              <a:rPr lang="ru-RU" sz="2000" dirty="0" err="1" smtClean="0"/>
              <a:t>Системно-деятельностный</a:t>
            </a:r>
            <a:r>
              <a:rPr lang="ru-RU" sz="2000" dirty="0" smtClean="0"/>
              <a:t> поход </a:t>
            </a:r>
            <a:r>
              <a:rPr lang="ru-RU" sz="1800" b="0" dirty="0" smtClean="0"/>
              <a:t>в обучении</a:t>
            </a:r>
            <a:br>
              <a:rPr lang="ru-RU" sz="1800" b="0" dirty="0" smtClean="0"/>
            </a:br>
            <a:r>
              <a:rPr lang="ru-RU" sz="1800" b="0" dirty="0" smtClean="0"/>
              <a:t>как </a:t>
            </a:r>
            <a:r>
              <a:rPr lang="ru-RU" sz="1800" b="0" dirty="0"/>
              <a:t>одно из условий формирования у младших </a:t>
            </a:r>
            <a:r>
              <a:rPr lang="ru-RU" sz="1800" b="0" dirty="0" smtClean="0"/>
              <a:t>школьников</a:t>
            </a:r>
            <a:br>
              <a:rPr lang="ru-RU" sz="1800" b="0" dirty="0" smtClean="0"/>
            </a:br>
            <a:r>
              <a:rPr lang="ru-RU" sz="1800" b="0" dirty="0" smtClean="0"/>
              <a:t>ключевой </a:t>
            </a:r>
            <a:r>
              <a:rPr lang="ru-RU" sz="1800" b="0" dirty="0"/>
              <a:t>познавательной компетенции </a:t>
            </a:r>
            <a:r>
              <a:rPr lang="ru-RU" sz="1800" b="0" dirty="0" smtClean="0"/>
              <a:t>– </a:t>
            </a:r>
            <a:r>
              <a:rPr lang="ru-RU" sz="2000" dirty="0"/>
              <a:t>умение учиться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3708" y="483518"/>
            <a:ext cx="6400800" cy="57723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Степанова Ирина Ивановна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</a:p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Инженерный Лицей НГТУ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 b="15730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0" y="0"/>
            <a:ext cx="9144000" cy="5143500"/>
          </a:xfrm>
          <a:prstGeom prst="roundRect">
            <a:avLst>
              <a:gd name="adj" fmla="val 0"/>
            </a:avLst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type="body" idx="4294967295"/>
          </p:nvPr>
        </p:nvSpPr>
        <p:spPr>
          <a:xfrm>
            <a:off x="3347864" y="2947256"/>
            <a:ext cx="5256584" cy="21962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Научить ребёнка плавать можно только в воде, а научить ребёнка действовать можно только в процессе деятельности.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363272" cy="385552"/>
          </a:xfrm>
        </p:spPr>
        <p:txBody>
          <a:bodyPr/>
          <a:lstStyle/>
          <a:p>
            <a:r>
              <a:rPr lang="ru-RU" dirty="0" smtClean="0"/>
              <a:t>Деятельностный подход к обучению </a:t>
            </a:r>
            <a:r>
              <a:rPr lang="ru-RU" dirty="0" smtClean="0"/>
              <a:t>предполагает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наличие </a:t>
            </a:r>
            <a:r>
              <a:rPr lang="ru-RU" dirty="0"/>
              <a:t>у детей познавательного мотива (желания узнать, открыть, научиться) и конкретной учебной цели (понимания того, что именно нужно выяснить, освоить); </a:t>
            </a:r>
          </a:p>
          <a:p>
            <a:pPr lvl="0"/>
            <a:r>
              <a:rPr lang="ru-RU" dirty="0"/>
              <a:t>выполнение учениками определённых действий для приобретения недостающих знаний; </a:t>
            </a:r>
          </a:p>
          <a:p>
            <a:pPr lvl="0"/>
            <a:r>
              <a:rPr lang="ru-RU" dirty="0"/>
              <a:t>выявление и освоение учащимися способа действия, позволяющего осознанно применять приобретённые знания;</a:t>
            </a:r>
          </a:p>
          <a:p>
            <a:pPr lvl="0"/>
            <a:r>
              <a:rPr lang="ru-RU" dirty="0"/>
              <a:t>формирование у школьников умения контролировать свои действия – как после их завершения, так и по ходу; </a:t>
            </a:r>
          </a:p>
          <a:p>
            <a:pPr lvl="0"/>
            <a:r>
              <a:rPr lang="ru-RU" dirty="0" smtClean="0"/>
              <a:t>включение </a:t>
            </a:r>
            <a:r>
              <a:rPr lang="ru-RU" dirty="0" smtClean="0"/>
              <a:t>содержания обучения в контекст решения значимых жизненных задач.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ИСКАТЬ</a:t>
            </a:r>
            <a:r>
              <a:rPr lang="ru-RU" dirty="0"/>
              <a:t> – опрашивать окружение, консультироваться у учителя, получать информацию; </a:t>
            </a:r>
          </a:p>
          <a:p>
            <a:r>
              <a:rPr lang="ru-RU" b="1" dirty="0">
                <a:solidFill>
                  <a:srgbClr val="C00000"/>
                </a:solidFill>
              </a:rPr>
              <a:t>ДУМАТЬ</a:t>
            </a:r>
            <a:r>
              <a:rPr lang="ru-RU" dirty="0"/>
              <a:t> – устанавливать взаимосвязи между прошлыми и настоящими событиями, критически относиться к тому или иному высказыванию, предложению, уметь противостоять неуверенности и сложности, занимать позицию в дискуссиях и вырабатывать своё собственное мнение, оценивать социальные привычки, связанные со здоровьем, а так же с окружающей средой, оценивать произведения искусства и литературы;</a:t>
            </a:r>
          </a:p>
          <a:p>
            <a:r>
              <a:rPr lang="ru-RU" b="1" dirty="0">
                <a:solidFill>
                  <a:srgbClr val="C00000"/>
                </a:solidFill>
              </a:rPr>
              <a:t>СОТРУДНИЧАТЬ</a:t>
            </a:r>
            <a:r>
              <a:rPr lang="ru-RU" dirty="0"/>
              <a:t> – уметь работать в группе, принимать решения, улаживать разногласия и конфликты, договариваться, разрабатывать и выполнять взятые на себя обязанности; </a:t>
            </a:r>
          </a:p>
          <a:p>
            <a:r>
              <a:rPr lang="ru-RU" b="1" dirty="0">
                <a:solidFill>
                  <a:srgbClr val="C00000"/>
                </a:solidFill>
              </a:rPr>
              <a:t>ПРИНИМАТЬСЯ ЗА ДЕЛО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– включаться в работу, нести ответственность, войти в группу или коллектив и внести свой вклад, доказать солидарность, организовывать свою работу, пользоваться вычислительными и моделирующими приборами;</a:t>
            </a:r>
          </a:p>
          <a:p>
            <a:r>
              <a:rPr lang="ru-RU" b="1" dirty="0">
                <a:solidFill>
                  <a:srgbClr val="C00000"/>
                </a:solidFill>
              </a:rPr>
              <a:t>АДАПТИРОВАТЬСЯ</a:t>
            </a:r>
            <a:r>
              <a:rPr lang="ru-RU" dirty="0"/>
              <a:t> – использовать новые технологии информации и коммуникации, стойко противостоять трудностям, находить новые решения.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31490"/>
            <a:ext cx="6012668" cy="3823073"/>
          </a:xfrm>
        </p:spPr>
        <p:txBody>
          <a:bodyPr>
            <a:norm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Педагогическая </a:t>
            </a:r>
            <a:r>
              <a:rPr lang="ru-RU" sz="2400" b="1" dirty="0"/>
              <a:t>болезнь</a:t>
            </a:r>
            <a:r>
              <a:rPr lang="ru-RU" sz="2400" dirty="0"/>
              <a:t> – когда ученики получают готовые </a:t>
            </a:r>
            <a:r>
              <a:rPr lang="ru-RU" sz="2400" dirty="0" smtClean="0"/>
              <a:t>знания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Педагогический </a:t>
            </a:r>
            <a:r>
              <a:rPr lang="ru-RU" sz="2400" b="1" dirty="0"/>
              <a:t>успех </a:t>
            </a:r>
            <a:r>
              <a:rPr lang="ru-RU" sz="2400" dirty="0"/>
              <a:t>– когда у школьников есть живой интерес к познанию, желание действовать.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9532" y="0"/>
            <a:ext cx="8532948" cy="735546"/>
          </a:xfrm>
          <a:prstGeom prst="rect">
            <a:avLst/>
          </a:prstGeom>
          <a:solidFill>
            <a:srgbClr val="F4F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s://image.mel.fm/i/l/l8BMOIKZ0V/1210.jpg"/>
          <p:cNvPicPr>
            <a:picLocks noChangeAspect="1" noChangeArrowheads="1"/>
          </p:cNvPicPr>
          <p:nvPr/>
        </p:nvPicPr>
        <p:blipFill>
          <a:blip r:embed="rId2" cstate="print"/>
          <a:srcRect l="11501"/>
          <a:stretch>
            <a:fillRect/>
          </a:stretch>
        </p:blipFill>
        <p:spPr bwMode="auto">
          <a:xfrm>
            <a:off x="0" y="0"/>
            <a:ext cx="9179806" cy="51435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75556" y="1167594"/>
            <a:ext cx="723680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Рада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ответить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ваши вопросы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5556" y="2355726"/>
            <a:ext cx="3348372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Напомню, меня зовут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Ирина Ивановна</a:t>
            </a:r>
            <a:endParaRPr lang="ru-RU" sz="16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Степанова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6599076" cy="493564"/>
          </a:xfrm>
        </p:spPr>
        <p:txBody>
          <a:bodyPr/>
          <a:lstStyle/>
          <a:p>
            <a:r>
              <a:rPr lang="ru-RU" dirty="0" smtClean="0"/>
              <a:t>Базовые развиваемые навыки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5556" y="1455626"/>
            <a:ext cx="23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Анализировать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95836" y="1527634"/>
            <a:ext cx="23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Сравнивать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571750"/>
            <a:ext cx="2340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Выделять главное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735796" y="3939902"/>
            <a:ext cx="2340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Находить пути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1923678"/>
            <a:ext cx="23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Оценивать себя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350785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Брать ответственность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83768" y="2967794"/>
            <a:ext cx="334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Создавать новое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915816" y="221171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Сотрудничать</a:t>
            </a:r>
            <a:endParaRPr lang="ru-RU" sz="2400" dirty="0"/>
          </a:p>
        </p:txBody>
      </p:sp>
      <p:sp>
        <p:nvSpPr>
          <p:cNvPr id="18" name="Нашивка 17"/>
          <p:cNvSpPr/>
          <p:nvPr/>
        </p:nvSpPr>
        <p:spPr>
          <a:xfrm>
            <a:off x="5400092" y="1059582"/>
            <a:ext cx="468052" cy="3600400"/>
          </a:xfrm>
          <a:prstGeom prst="chevron">
            <a:avLst>
              <a:gd name="adj" fmla="val 7824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76156" y="1419622"/>
            <a:ext cx="288032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Быть независимым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Быть самостоятельным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Достигать </a:t>
            </a:r>
            <a:r>
              <a:rPr lang="ru-RU" u="sng" dirty="0" smtClean="0"/>
              <a:t>своих</a:t>
            </a:r>
            <a:r>
              <a:rPr lang="ru-RU" dirty="0" smtClean="0"/>
              <a:t> целей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Быть </a:t>
            </a:r>
            <a:r>
              <a:rPr lang="ru-RU" dirty="0" smtClean="0"/>
              <a:t>успешным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Жить качественно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r>
              <a:rPr lang="ru-RU" sz="1600" dirty="0" smtClean="0"/>
              <a:t>Не подстраиваться под внешние обстоятельства, мнения и взгляды других,</a:t>
            </a:r>
          </a:p>
          <a:p>
            <a:r>
              <a:rPr lang="ru-RU" sz="1600" dirty="0" smtClean="0"/>
              <a:t>а выбирать свой путь из множества вариантов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столпа образования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487545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Учиться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ЗНАТЬ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5682" y="2487545"/>
            <a:ext cx="1272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Учиться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ДЕЛАТЬ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24028" y="2487545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Учиться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ЖИТЬ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376" y="2487545"/>
            <a:ext cx="10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Учиться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БЫТЬ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1586" y="3171621"/>
            <a:ext cx="1620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Умение конструировать собственное знание, объединяя внутренние и внешние элементы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819805" y="3171621"/>
            <a:ext cx="1620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Акцентировать внимание на применение изученного для создания нового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3171621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Отказаться от дискриминации, когда все имеют равные возможности для построения своей жизни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64254" y="3171621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Улучшать навыки для развития собственных возможностей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824028" y="555526"/>
            <a:ext cx="42479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из материалов доклада международной комиссии по образованию</a:t>
            </a: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8" name="Picture 4" descr="Картинки по запросу робототехника"/>
          <p:cNvPicPr>
            <a:picLocks noChangeAspect="1" noChangeArrowheads="1"/>
          </p:cNvPicPr>
          <p:nvPr/>
        </p:nvPicPr>
        <p:blipFill>
          <a:blip r:embed="rId2" cstate="print"/>
          <a:srcRect l="42763" b="16975"/>
          <a:stretch>
            <a:fillRect/>
          </a:stretch>
        </p:blipFill>
        <p:spPr bwMode="auto">
          <a:xfrm>
            <a:off x="2483768" y="1023578"/>
            <a:ext cx="2160240" cy="1440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s://image.mel.fm/i/Q/QiZ5f0lb79/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3988" y="1023578"/>
            <a:ext cx="2118856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s://image.mel.fm/i/B/Bl6nmA5bo3/1210.jpg"/>
          <p:cNvPicPr>
            <a:picLocks noChangeAspect="1" noChangeArrowheads="1"/>
          </p:cNvPicPr>
          <p:nvPr/>
        </p:nvPicPr>
        <p:blipFill>
          <a:blip r:embed="rId4" cstate="print"/>
          <a:srcRect l="29752" t="2222" r="15152" b="15556"/>
          <a:stretch>
            <a:fillRect/>
          </a:stretch>
        </p:blipFill>
        <p:spPr bwMode="auto">
          <a:xfrm>
            <a:off x="683568" y="1023578"/>
            <a:ext cx="1980220" cy="1465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6" name="Picture 12" descr="https://image.mel.fm/i/9/9k06eN4hCA/59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36196" y="997338"/>
            <a:ext cx="2556284" cy="1473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751204" cy="385552"/>
          </a:xfrm>
        </p:spPr>
        <p:txBody>
          <a:bodyPr/>
          <a:lstStyle/>
          <a:p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 предполагает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31590"/>
            <a:ext cx="8229600" cy="2988332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ru-RU" sz="1600" dirty="0" smtClean="0"/>
              <a:t>Воспитание и развитие качеств личности информационного общества (демократия, </a:t>
            </a:r>
            <a:r>
              <a:rPr lang="ru-RU" sz="1600" dirty="0" err="1" smtClean="0"/>
              <a:t>мульти-культурность</a:t>
            </a:r>
            <a:r>
              <a:rPr lang="ru-RU" sz="1600" dirty="0" smtClean="0"/>
              <a:t>, толерантность, инновационная экономика)</a:t>
            </a:r>
            <a:endParaRPr lang="ru-RU" sz="8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Переход </a:t>
            </a:r>
            <a:r>
              <a:rPr lang="ru-RU" sz="1600" dirty="0" smtClean="0"/>
              <a:t>к стратегии социального проектирования и </a:t>
            </a:r>
            <a:r>
              <a:rPr lang="ru-RU" sz="1600" dirty="0" smtClean="0"/>
              <a:t>конструирования в образовании </a:t>
            </a:r>
            <a:endParaRPr lang="ru-RU" sz="8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Ориентация на развитие личности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Признание </a:t>
            </a:r>
            <a:r>
              <a:rPr lang="ru-RU" sz="1600" dirty="0" smtClean="0"/>
              <a:t>решающей роли </a:t>
            </a:r>
            <a:r>
              <a:rPr lang="ru-RU" sz="1600" dirty="0" smtClean="0"/>
              <a:t>компонентов образования в достижении целей учащихся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Учет индивидуальных особенностей учеников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Обеспечение преемственности образования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Разнообразие форм и индивидуальных особенностей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Гарантия результатов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image.mel.fm/i/c/cLxlSsEMtY/1210.jpg"/>
          <p:cNvPicPr>
            <a:picLocks noChangeAspect="1" noChangeArrowheads="1"/>
          </p:cNvPicPr>
          <p:nvPr/>
        </p:nvPicPr>
        <p:blipFill>
          <a:blip r:embed="rId2" cstate="print"/>
          <a:srcRect l="11846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0" y="0"/>
            <a:ext cx="9144000" cy="5143500"/>
          </a:xfrm>
          <a:prstGeom prst="roundRect">
            <a:avLst>
              <a:gd name="adj" fmla="val 0"/>
            </a:avLst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type="body" idx="4294967295"/>
          </p:nvPr>
        </p:nvSpPr>
        <p:spPr>
          <a:xfrm>
            <a:off x="3635896" y="735546"/>
            <a:ext cx="5256584" cy="21962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Системно-деятельностный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 -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организация учебного процесса, в котором главное место отводится активной и разносторонней, в максимальной степени самостоятельной познавательной деятельности школьника.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/>
          <p:cNvCxnSpPr/>
          <p:nvPr/>
        </p:nvCxnSpPr>
        <p:spPr>
          <a:xfrm flipV="1">
            <a:off x="1907704" y="1635646"/>
            <a:ext cx="5400600" cy="2664296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363272" cy="385552"/>
          </a:xfrm>
        </p:spPr>
        <p:txBody>
          <a:bodyPr/>
          <a:lstStyle/>
          <a:p>
            <a:r>
              <a:rPr lang="ru-RU" sz="1800" dirty="0" smtClean="0"/>
              <a:t>Деятельность </a:t>
            </a:r>
            <a:r>
              <a:rPr lang="ru-RU" sz="1800" b="0" dirty="0" smtClean="0"/>
              <a:t>- основа, средство и решающее условие развития личности</a:t>
            </a:r>
            <a:endParaRPr lang="ru-RU" sz="1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97590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Мотив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314781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Цель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181566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Действия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023828" y="242773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Возможности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732240" y="116759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Результат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1367644" y="-668610"/>
            <a:ext cx="6156684" cy="6156684"/>
          </a:xfrm>
          <a:prstGeom prst="ellipse">
            <a:avLst/>
          </a:prstGeom>
          <a:noFill/>
          <a:ln w="152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учной ввод 11"/>
          <p:cNvSpPr/>
          <p:nvPr/>
        </p:nvSpPr>
        <p:spPr>
          <a:xfrm rot="10800000">
            <a:off x="359532" y="195486"/>
            <a:ext cx="8496944" cy="504056"/>
          </a:xfrm>
          <a:prstGeom prst="flowChartManualInp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03748" y="141962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Деятельность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03748" y="206769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Целостность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03748" y="271576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Непрерывность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52020" y="170765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Минимакс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52020" y="235572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Комфортность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303748" y="336383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Вариативность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52020" y="300379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Творчество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Дидактические принципы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399276" cy="385552"/>
          </a:xfrm>
        </p:spPr>
        <p:txBody>
          <a:bodyPr/>
          <a:lstStyle/>
          <a:p>
            <a:r>
              <a:rPr lang="ru-RU" dirty="0" smtClean="0"/>
              <a:t>Способы реализации системно-деятеьностного подхода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55626"/>
            <a:ext cx="8229600" cy="230425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Информационные </a:t>
            </a:r>
            <a:r>
              <a:rPr lang="ru-RU" dirty="0"/>
              <a:t>и коммуникативные </a:t>
            </a:r>
            <a:r>
              <a:rPr lang="ru-RU" dirty="0" smtClean="0"/>
              <a:t>технологии</a:t>
            </a:r>
            <a:endParaRPr lang="ru-RU" dirty="0"/>
          </a:p>
          <a:p>
            <a:pPr lvl="0"/>
            <a:r>
              <a:rPr lang="ru-RU" b="1" dirty="0" smtClean="0"/>
              <a:t>Учебная ситуация </a:t>
            </a:r>
            <a:r>
              <a:rPr lang="ru-RU" dirty="0"/>
              <a:t>(решение задач, практически значимых для изучения окружающего мира) </a:t>
            </a:r>
          </a:p>
          <a:p>
            <a:pPr lvl="0"/>
            <a:r>
              <a:rPr lang="ru-RU" dirty="0" smtClean="0"/>
              <a:t>Проектная деятельность</a:t>
            </a:r>
            <a:endParaRPr lang="ru-RU" dirty="0"/>
          </a:p>
          <a:p>
            <a:pPr lvl="0"/>
            <a:r>
              <a:rPr lang="ru-RU" dirty="0" smtClean="0"/>
              <a:t>Уровни дифференциации обучения</a:t>
            </a:r>
            <a:endParaRPr lang="ru-RU" dirty="0"/>
          </a:p>
          <a:p>
            <a:pPr lvl="0"/>
            <a:r>
              <a:rPr lang="ru-RU" dirty="0" smtClean="0"/>
              <a:t>Деятельностный метод обучения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Совершенствование урока</a:t>
            </a:r>
            <a:endParaRPr lang="ru-RU" dirty="0" smtClean="0"/>
          </a:p>
        </p:txBody>
      </p:sp>
      <p:grpSp>
        <p:nvGrpSpPr>
          <p:cNvPr id="42" name="Группа 41"/>
          <p:cNvGrpSpPr/>
          <p:nvPr/>
        </p:nvGrpSpPr>
        <p:grpSpPr>
          <a:xfrm>
            <a:off x="575556" y="1311610"/>
            <a:ext cx="7827168" cy="2880320"/>
            <a:chOff x="575556" y="1311610"/>
            <a:chExt cx="7827168" cy="2412268"/>
          </a:xfrm>
          <a:solidFill>
            <a:srgbClr val="0070C0"/>
          </a:solidFill>
        </p:grpSpPr>
        <p:sp>
          <p:nvSpPr>
            <p:cNvPr id="37" name="Прямоугольник 36"/>
            <p:cNvSpPr/>
            <p:nvPr/>
          </p:nvSpPr>
          <p:spPr>
            <a:xfrm>
              <a:off x="575556" y="1311610"/>
              <a:ext cx="7380820" cy="1080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115616" y="2463738"/>
              <a:ext cx="6840760" cy="1080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115616" y="3615866"/>
              <a:ext cx="6480720" cy="1080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Арка 39"/>
            <p:cNvSpPr/>
            <p:nvPr/>
          </p:nvSpPr>
          <p:spPr>
            <a:xfrm rot="5400000">
              <a:off x="7315454" y="1484480"/>
              <a:ext cx="1260140" cy="914400"/>
            </a:xfrm>
            <a:prstGeom prst="blockArc">
              <a:avLst>
                <a:gd name="adj1" fmla="val 10800000"/>
                <a:gd name="adj2" fmla="val 247166"/>
                <a:gd name="adj3" fmla="val 151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1" name="Арка 40"/>
            <p:cNvSpPr/>
            <p:nvPr/>
          </p:nvSpPr>
          <p:spPr>
            <a:xfrm rot="16200000">
              <a:off x="474694" y="2636608"/>
              <a:ext cx="1260140" cy="914400"/>
            </a:xfrm>
            <a:prstGeom prst="blockArc">
              <a:avLst>
                <a:gd name="adj1" fmla="val 10800000"/>
                <a:gd name="adj2" fmla="val 303230"/>
                <a:gd name="adj3" fmla="val 1389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43" name="Овал 42"/>
          <p:cNvSpPr/>
          <p:nvPr/>
        </p:nvSpPr>
        <p:spPr>
          <a:xfrm>
            <a:off x="575556" y="1131590"/>
            <a:ext cx="576064" cy="576064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3131840" y="1059582"/>
            <a:ext cx="576064" cy="576064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796136" y="1059582"/>
            <a:ext cx="576064" cy="576064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6372200" y="2427734"/>
            <a:ext cx="576064" cy="576064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707904" y="2391730"/>
            <a:ext cx="576064" cy="576064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1187624" y="2427734"/>
            <a:ext cx="576064" cy="576064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1043608" y="3831890"/>
            <a:ext cx="576064" cy="576064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959932" y="3831890"/>
            <a:ext cx="576064" cy="576064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7020272" y="3795886"/>
            <a:ext cx="576064" cy="576064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079612" y="102357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ТЕМА УРОКА</a:t>
            </a:r>
            <a:endParaRPr lang="ru-RU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3707904" y="102357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ЦЕЛИ И ЗАДАЧИ</a:t>
            </a:r>
            <a:endParaRPr lang="ru-RU" sz="12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6372200" y="1023578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ПЛАНИРОВАНИЕ</a:t>
            </a:r>
            <a:endParaRPr lang="ru-RU" sz="12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480212" y="2427734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/>
              <a:t>ПРАКТИКА</a:t>
            </a:r>
            <a:endParaRPr lang="ru-RU" sz="12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815916" y="2427734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/>
              <a:t>КОНТРОЛЬ</a:t>
            </a:r>
            <a:endParaRPr lang="ru-RU" sz="1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367644" y="2427734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/>
              <a:t>КОРРЕКЦИЯ</a:t>
            </a:r>
            <a:endParaRPr lang="ru-RU" sz="1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367644" y="379588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/>
              <a:t>ОЦЕНИВАНИЕ</a:t>
            </a:r>
            <a:endParaRPr lang="ru-RU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499992" y="379588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ИТОГ</a:t>
            </a:r>
            <a:endParaRPr lang="ru-RU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631832" y="386789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ДОМАШНЕЕ ЗАДАНИЕ</a:t>
            </a:r>
            <a:endParaRPr lang="ru-RU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115616" y="1419622"/>
            <a:ext cx="15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Формулируют ученики, а не учитель</a:t>
            </a:r>
            <a:endParaRPr lang="ru-RU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3671900" y="1419622"/>
            <a:ext cx="18362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Формулируют ученики, определив свои границы знания и незнания</a:t>
            </a:r>
            <a:endParaRPr lang="ru-RU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6336196" y="1419622"/>
            <a:ext cx="1836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Выбор учениками способа достижения цели</a:t>
            </a:r>
            <a:endParaRPr lang="ru-RU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4247964" y="2787774"/>
            <a:ext cx="18362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Самоконтроль, взаимоконтроль по предложенному эталону</a:t>
            </a:r>
            <a:endParaRPr lang="ru-RU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6912260" y="2823778"/>
            <a:ext cx="18362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Индивидуальная и групповая форма по намеченному плану</a:t>
            </a:r>
            <a:endParaRPr lang="ru-RU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1655676" y="2823778"/>
            <a:ext cx="1836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Формулируют собственные затруднения</a:t>
            </a:r>
            <a:endParaRPr lang="ru-RU" sz="1000" dirty="0"/>
          </a:p>
        </p:txBody>
      </p:sp>
      <p:cxnSp>
        <p:nvCxnSpPr>
          <p:cNvPr id="68" name="Прямая со стрелкой 67"/>
          <p:cNvCxnSpPr/>
          <p:nvPr/>
        </p:nvCxnSpPr>
        <p:spPr>
          <a:xfrm flipV="1">
            <a:off x="1727684" y="1671650"/>
            <a:ext cx="1368152" cy="720080"/>
          </a:xfrm>
          <a:prstGeom prst="straightConnector1">
            <a:avLst/>
          </a:prstGeom>
          <a:ln w="190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583668" y="4191930"/>
            <a:ext cx="1836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err="1" smtClean="0"/>
              <a:t>Самооценивание</a:t>
            </a:r>
            <a:r>
              <a:rPr lang="ru-RU" sz="1000" dirty="0" smtClean="0"/>
              <a:t>, оценивание товарищей</a:t>
            </a:r>
            <a:endParaRPr lang="ru-RU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4463988" y="4191930"/>
            <a:ext cx="1836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Рефлексия</a:t>
            </a:r>
            <a:endParaRPr lang="ru-RU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6948264" y="4371950"/>
            <a:ext cx="1836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Выбирают задание из предложенных</a:t>
            </a:r>
            <a:endParaRPr lang="ru-RU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595</Words>
  <Application>Microsoft Office PowerPoint</Application>
  <PresentationFormat>Экран (16:9)</PresentationFormat>
  <Paragraphs>107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Системно-деятельностный поход в обучении как одно из условий формирования у младших школьников ключевой познавательной компетенции – умение учиться</vt:lpstr>
      <vt:lpstr>Базовые развиваемые навыки</vt:lpstr>
      <vt:lpstr>4 столпа образования</vt:lpstr>
      <vt:lpstr>Системно-деятельностный подход предполагает</vt:lpstr>
      <vt:lpstr>Слайд 5</vt:lpstr>
      <vt:lpstr>Деятельность - основа, средство и решающее условие развития личности</vt:lpstr>
      <vt:lpstr>Дидактические принципы</vt:lpstr>
      <vt:lpstr>Способы реализации системно-деятеьностного подхода</vt:lpstr>
      <vt:lpstr>Совершенствование урока</vt:lpstr>
      <vt:lpstr>Слайд 10</vt:lpstr>
      <vt:lpstr>Деятельностный подход к обучению предполагает</vt:lpstr>
      <vt:lpstr>Ключевые слова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Системно-деятельностный поход в обучении как одно из условий формирования у младших школьников ключевой познавательной компетенции – умение учиться</dc:title>
  <dc:creator>Никита Степанов</dc:creator>
  <cp:lastModifiedBy>Никита Степанов</cp:lastModifiedBy>
  <cp:revision>4</cp:revision>
  <dcterms:created xsi:type="dcterms:W3CDTF">2017-12-03T12:42:06Z</dcterms:created>
  <dcterms:modified xsi:type="dcterms:W3CDTF">2017-12-03T18:09:47Z</dcterms:modified>
</cp:coreProperties>
</file>